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305" r:id="rId14"/>
    <p:sldId id="284" r:id="rId15"/>
    <p:sldId id="303" r:id="rId16"/>
    <p:sldId id="287" r:id="rId17"/>
    <p:sldId id="289" r:id="rId18"/>
    <p:sldId id="292" r:id="rId19"/>
    <p:sldId id="288" r:id="rId20"/>
    <p:sldId id="304" r:id="rId21"/>
    <p:sldId id="293" r:id="rId22"/>
    <p:sldId id="294" r:id="rId23"/>
    <p:sldId id="301" r:id="rId24"/>
    <p:sldId id="295" r:id="rId25"/>
    <p:sldId id="296" r:id="rId26"/>
    <p:sldId id="302" r:id="rId27"/>
    <p:sldId id="297" r:id="rId28"/>
    <p:sldId id="298" r:id="rId29"/>
    <p:sldId id="30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305"/>
            <p14:sldId id="284"/>
          </p14:sldIdLst>
        </p14:section>
        <p14:section name="第三章" id="{6DE74CB5-4491-4CFF-950D-B1110C955FA4}">
          <p14:sldIdLst>
            <p14:sldId id="303"/>
            <p14:sldId id="287"/>
            <p14:sldId id="289"/>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0" autoAdjust="0"/>
    <p:restoredTop sz="73350" autoAdjust="0"/>
  </p:normalViewPr>
  <p:slideViewPr>
    <p:cSldViewPr snapToGrid="0">
      <p:cViewPr varScale="1">
        <p:scale>
          <a:sx n="63" d="100"/>
          <a:sy n="63" d="100"/>
        </p:scale>
        <p:origin x="63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第二层到（</a:t>
            </a:r>
            <a:r>
              <a:rPr lang="en-US" altLang="zh-CN" dirty="0"/>
              <a:t>c</a:t>
            </a:r>
            <a:r>
              <a:rPr lang="zh-CN" altLang="en-US" dirty="0"/>
              <a:t>）第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其中，</a:t>
            </a:r>
            <a:r>
              <a:rPr lang="en-US" altLang="zh-CN" dirty="0"/>
              <a:t>c</a:t>
            </a:r>
            <a:r>
              <a:rPr lang="zh-CN" altLang="en-US" dirty="0"/>
              <a:t>是通道数，单通道灰度图即为</a:t>
            </a:r>
            <a:r>
              <a:rPr lang="en-US" altLang="zh-CN" dirty="0"/>
              <a:t>1,</a:t>
            </a:r>
            <a:r>
              <a:rPr lang="zh-CN" altLang="en-US" dirty="0"/>
              <a:t>彩色</a:t>
            </a:r>
            <a:r>
              <a:rPr lang="en-US" altLang="zh-CN" dirty="0" err="1"/>
              <a:t>rgb</a:t>
            </a:r>
            <a:r>
              <a:rPr lang="zh-CN" altLang="en-US" dirty="0"/>
              <a:t>图像，</a:t>
            </a:r>
            <a:r>
              <a:rPr lang="en-US" altLang="zh-CN" dirty="0"/>
              <a:t>c=3</a:t>
            </a:r>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由于我们有对性能的要求，所以在保证效果的情况下，（</a:t>
            </a:r>
            <a:r>
              <a:rPr lang="en-US" altLang="zh-CN" dirty="0"/>
              <a:t>c</a:t>
            </a:r>
            <a:r>
              <a:rPr lang="zh-CN" altLang="en-US" dirty="0"/>
              <a:t>）尽量使用结构较为简单的网络。</a:t>
            </a:r>
            <a:endParaRPr lang="en-US" altLang="zh-CN" dirty="0"/>
          </a:p>
          <a:p>
            <a:r>
              <a:rPr lang="zh-CN" altLang="en-US" dirty="0"/>
              <a:t>（所以这里使用一个（</a:t>
            </a:r>
            <a:r>
              <a:rPr lang="en-US" altLang="zh-CN" dirty="0"/>
              <a:t>c</a:t>
            </a:r>
            <a:r>
              <a:rPr lang="zh-CN" altLang="en-US" dirty="0"/>
              <a:t>）结构较为简单的层网络。）</a:t>
            </a:r>
            <a:endParaRPr lang="en-US" altLang="zh-CN" dirty="0"/>
          </a:p>
          <a:p>
            <a:r>
              <a:rPr lang="zh-CN" altLang="en-US" dirty="0"/>
              <a:t>（理论上，网络层越多，提取的特征信息就会越多，训练速度、运行速度也会变慢。）</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346053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dirty="0"/>
              <a:t>个图去测试去噪效果。</a:t>
            </a:r>
            <a:endParaRPr lang="en-US" altLang="zh-CN" dirty="0"/>
          </a:p>
          <a:p>
            <a:r>
              <a:rPr lang="zh-CN" altLang="en-US" dirty="0"/>
              <a:t>固定高斯噪声（</a:t>
            </a:r>
            <a:r>
              <a:rPr lang="en-US" altLang="zh-CN" dirty="0"/>
              <a:t>c</a:t>
            </a:r>
            <a:r>
              <a:rPr lang="zh-CN" altLang="en-US" dirty="0"/>
              <a:t>）的标准差为</a:t>
            </a:r>
            <a:r>
              <a:rPr lang="en-US" altLang="zh-CN" dirty="0"/>
              <a:t>16</a:t>
            </a:r>
            <a:r>
              <a:rPr lang="zh-CN" altLang="en-US" dirty="0"/>
              <a:t>，制作数据集，</a:t>
            </a:r>
            <a:endParaRPr lang="en-US" altLang="zh-CN" dirty="0"/>
          </a:p>
          <a:p>
            <a:r>
              <a:rPr lang="zh-CN" altLang="en-US" dirty="0"/>
              <a:t>（</a:t>
            </a:r>
            <a:r>
              <a:rPr lang="en-US" altLang="zh-CN" dirty="0"/>
              <a:t>c</a:t>
            </a:r>
            <a:r>
              <a:rPr lang="zh-CN" altLang="en-US" dirty="0"/>
              <a:t>）经过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a:t>
            </a:r>
            <a:r>
              <a:rPr lang="zh-CN" altLang="en-US"/>
              <a:t>，即使使用较为简单的网络结构，</a:t>
            </a:r>
            <a:r>
              <a:rPr lang="zh-CN" altLang="en-US" dirty="0"/>
              <a:t>仍然拥有</a:t>
            </a:r>
            <a:r>
              <a:rPr lang="en-US" altLang="zh-CN" dirty="0"/>
              <a:t>BM3D</a:t>
            </a:r>
            <a:r>
              <a:rPr lang="zh-CN" altLang="en-US" dirty="0"/>
              <a:t>接近的去噪效果。</a:t>
            </a:r>
            <a:endParaRPr lang="en-US" altLang="zh-CN" dirty="0"/>
          </a:p>
          <a:p>
            <a:r>
              <a:rPr lang="zh-CN" altLang="en-US" dirty="0"/>
              <a:t>看一下运行时间，（</a:t>
            </a:r>
            <a:r>
              <a:rPr lang="en-US" altLang="zh-CN" dirty="0"/>
              <a:t>c</a:t>
            </a:r>
            <a:r>
              <a:rPr lang="zh-CN" altLang="en-US" dirty="0"/>
              <a:t>）我们发现无论是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a:t>
            </a:r>
            <a:endParaRPr lang="en-US" altLang="zh-CN" dirty="0"/>
          </a:p>
          <a:p>
            <a:r>
              <a:rPr lang="zh-CN" altLang="en-US" dirty="0"/>
              <a:t>（这里同样使用结构比较简单的网络，理论上来说，去噪效果仍然可以有较大上升空间</a:t>
            </a:r>
            <a:r>
              <a:rPr lang="en-US" altLang="zh-CN" dirty="0"/>
              <a:t>…</a:t>
            </a:r>
            <a:r>
              <a:rPr lang="zh-CN" altLang="en-US" dirty="0"/>
              <a:t>（配置原因））</a:t>
            </a:r>
            <a:endParaRPr lang="en-US" altLang="zh-CN" dirty="0"/>
          </a:p>
          <a:p>
            <a:r>
              <a:rPr lang="zh-CN" altLang="en-US" dirty="0"/>
              <a:t>对于未知高斯噪声水平，我们（</a:t>
            </a:r>
            <a:r>
              <a:rPr lang="en-US" altLang="zh-CN" dirty="0"/>
              <a:t>c</a:t>
            </a:r>
            <a:r>
              <a:rPr lang="zh-CN" altLang="en-US" dirty="0"/>
              <a:t>）使用标准差为</a:t>
            </a:r>
            <a:r>
              <a:rPr lang="en-US" altLang="zh-CN" dirty="0"/>
              <a:t>6</a:t>
            </a:r>
            <a:r>
              <a:rPr lang="zh-CN" altLang="en-US" dirty="0"/>
              <a:t>到</a:t>
            </a:r>
            <a:r>
              <a:rPr lang="en-US" altLang="zh-CN" dirty="0"/>
              <a:t>26</a:t>
            </a:r>
            <a:r>
              <a:rPr lang="zh-CN" altLang="en-US" dirty="0"/>
              <a:t>的随机的噪声，对网络（</a:t>
            </a:r>
            <a:r>
              <a:rPr lang="en-US" altLang="zh-CN" dirty="0"/>
              <a:t>c</a:t>
            </a:r>
            <a:r>
              <a:rPr lang="zh-CN" altLang="en-US" dirty="0"/>
              <a:t>）进行了十几个小时的训练</a:t>
            </a:r>
            <a:endParaRPr lang="en-US" altLang="zh-CN" dirty="0"/>
          </a:p>
          <a:p>
            <a:r>
              <a:rPr lang="zh-CN" altLang="en-US" dirty="0"/>
              <a:t>我们只使用</a:t>
            </a:r>
            <a:r>
              <a:rPr lang="en-US" altLang="zh-CN" dirty="0" err="1"/>
              <a:t>lena</a:t>
            </a:r>
            <a:r>
              <a:rPr lang="zh-CN" altLang="en-US" dirty="0"/>
              <a:t>进行展示</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而在这里，与传统方法不同，我们根据</a:t>
            </a:r>
            <a:r>
              <a:rPr lang="en-US" altLang="zh-CN" dirty="0"/>
              <a:t>Y</a:t>
            </a:r>
            <a:r>
              <a:rPr lang="zh-CN" altLang="en-US" dirty="0"/>
              <a:t>，来预测噪声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6.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3720825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 presetClass="exit" presetSubtype="4" fill="hold" grpId="0" nodeType="withEffect">
                                  <p:stCondLst>
                                    <p:cond delay="350"/>
                                  </p:stCondLst>
                                  <p:childTnLst>
                                    <p:anim calcmode="lin" valueType="num">
                                      <p:cBhvr additive="base">
                                        <p:cTn id="34" dur="1500"/>
                                        <p:tgtEl>
                                          <p:spTgt spid="46"/>
                                        </p:tgtEl>
                                        <p:attrNameLst>
                                          <p:attrName>ppt_x</p:attrName>
                                        </p:attrNameLst>
                                      </p:cBhvr>
                                      <p:tavLst>
                                        <p:tav tm="0">
                                          <p:val>
                                            <p:strVal val="ppt_x"/>
                                          </p:val>
                                        </p:tav>
                                        <p:tav tm="100000">
                                          <p:val>
                                            <p:strVal val="ppt_x"/>
                                          </p:val>
                                        </p:tav>
                                      </p:tavLst>
                                    </p:anim>
                                    <p:anim calcmode="lin" valueType="num">
                                      <p:cBhvr additive="base">
                                        <p:cTn id="35" dur="1500"/>
                                        <p:tgtEl>
                                          <p:spTgt spid="46"/>
                                        </p:tgtEl>
                                        <p:attrNameLst>
                                          <p:attrName>ppt_y</p:attrName>
                                        </p:attrNameLst>
                                      </p:cBhvr>
                                      <p:tavLst>
                                        <p:tav tm="0">
                                          <p:val>
                                            <p:strVal val="ppt_y"/>
                                          </p:val>
                                        </p:tav>
                                        <p:tav tm="100000">
                                          <p:val>
                                            <p:strVal val="1+ppt_h/2"/>
                                          </p:val>
                                        </p:tav>
                                      </p:tavLst>
                                    </p:anim>
                                    <p:set>
                                      <p:cBhvr>
                                        <p:cTn id="36" dur="1" fill="hold">
                                          <p:stCondLst>
                                            <p:cond delay="1499"/>
                                          </p:stCondLst>
                                        </p:cTn>
                                        <p:tgtEl>
                                          <p:spTgt spid="46"/>
                                        </p:tgtEl>
                                        <p:attrNameLst>
                                          <p:attrName>style.visibility</p:attrName>
                                        </p:attrNameLst>
                                      </p:cBhvr>
                                      <p:to>
                                        <p:strVal val="hidden"/>
                                      </p:to>
                                    </p:set>
                                  </p:childTnLst>
                                </p:cTn>
                              </p:par>
                              <p:par>
                                <p:cTn id="37" presetID="42" presetClass="path" presetSubtype="0" accel="50000" decel="50000" fill="hold" nodeType="withEffect">
                                  <p:stCondLst>
                                    <p:cond delay="350"/>
                                  </p:stCondLst>
                                  <p:childTnLst>
                                    <p:animMotion origin="layout" path="M -2.08333E-7 3.7037E-6 L -2.08333E-7 0.14143 " pathEditMode="relative" rAng="0" ptsTypes="AA">
                                      <p:cBhvr>
                                        <p:cTn id="38" dur="1000" fill="hold"/>
                                        <p:tgtEl>
                                          <p:spTgt spid="49"/>
                                        </p:tgtEl>
                                        <p:attrNameLst>
                                          <p:attrName>ppt_x</p:attrName>
                                          <p:attrName>ppt_y</p:attrName>
                                        </p:attrNameLst>
                                      </p:cBhvr>
                                      <p:rCtr x="0" y="7060"/>
                                    </p:animMotion>
                                  </p:childTnLst>
                                </p:cTn>
                              </p:par>
                              <p:par>
                                <p:cTn id="39" presetID="42" presetClass="path" presetSubtype="0" accel="50000" decel="50000" fill="hold" nodeType="withEffect">
                                  <p:stCondLst>
                                    <p:cond delay="350"/>
                                  </p:stCondLst>
                                  <p:childTnLst>
                                    <p:animMotion origin="layout" path="M -2.08333E-7 4.44444E-6 L -2.08333E-7 0.21643 " pathEditMode="relative" rAng="0" ptsTypes="AA">
                                      <p:cBhvr>
                                        <p:cTn id="40" dur="1000" fill="hold"/>
                                        <p:tgtEl>
                                          <p:spTgt spid="48"/>
                                        </p:tgtEl>
                                        <p:attrNameLst>
                                          <p:attrName>ppt_x</p:attrName>
                                          <p:attrName>ppt_y</p:attrName>
                                        </p:attrNameLst>
                                      </p:cBhvr>
                                      <p:rCtr x="0" y="10810"/>
                                    </p:animMotion>
                                  </p:childTnLst>
                                </p:cTn>
                              </p:par>
                              <p:par>
                                <p:cTn id="41" presetID="42" presetClass="path" presetSubtype="0" accel="50000" decel="50000" fill="hold" nodeType="withEffect">
                                  <p:stCondLst>
                                    <p:cond delay="350"/>
                                  </p:stCondLst>
                                  <p:childTnLst>
                                    <p:animMotion origin="layout" path="M -2.08333E-7 -4.81481E-6 L -2.08333E-7 0.28612 " pathEditMode="relative" rAng="0" ptsTypes="AA">
                                      <p:cBhvr>
                                        <p:cTn id="42" dur="1000" fill="hold"/>
                                        <p:tgtEl>
                                          <p:spTgt spid="47"/>
                                        </p:tgtEl>
                                        <p:attrNameLst>
                                          <p:attrName>ppt_x</p:attrName>
                                          <p:attrName>ppt_y</p:attrName>
                                        </p:attrNameLst>
                                      </p:cBhvr>
                                      <p:rCtr x="0" y="14306"/>
                                    </p:animMotion>
                                  </p:childTnLst>
                                </p:cTn>
                              </p:par>
                              <p:par>
                                <p:cTn id="43" presetID="10" presetClass="entr" presetSubtype="0" fill="hold" grpId="0" nodeType="withEffect">
                                  <p:stCondLst>
                                    <p:cond delay="12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1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175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par>
                          <p:cTn id="55" fill="hold">
                            <p:stCondLst>
                              <p:cond delay="225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2750"/>
                            </p:stCondLst>
                            <p:childTnLst>
                              <p:par>
                                <p:cTn id="63" presetID="10" presetClass="entr" presetSubtype="0"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63"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iterate type="wd">
                                    <p:tmPct val="10000"/>
                                  </p:iterate>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641"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642"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
        <p:nvSpPr>
          <p:cNvPr id="17" name="矩形 16"/>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4776526" y="1749142"/>
            <a:ext cx="102280" cy="3884294"/>
            <a:chOff x="3542030" y="2365829"/>
            <a:chExt cx="102280" cy="2716892"/>
          </a:xfrm>
        </p:grpSpPr>
        <p:sp>
          <p:nvSpPr>
            <p:cNvPr id="19" name="矩形 18"/>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直角三角形 19"/>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5364264" y="1603195"/>
            <a:ext cx="1696298" cy="1569660"/>
          </a:xfrm>
          <a:prstGeom prst="rect">
            <a:avLst/>
          </a:prstGeom>
          <a:noFill/>
        </p:spPr>
        <p:txBody>
          <a:bodyPr wrap="none" rtlCol="0">
            <a:spAutoFit/>
          </a:bodyPr>
          <a:lstStyle/>
          <a:p>
            <a:r>
              <a:rPr lang="en-US" altLang="zh-CN" sz="9600" dirty="0">
                <a:solidFill>
                  <a:srgbClr val="FFC000"/>
                </a:solidFill>
                <a:latin typeface="微软雅黑" panose="020B0503020204020204" pitchFamily="34" charset="-122"/>
                <a:ea typeface="微软雅黑" panose="020B0503020204020204" pitchFamily="34" charset="-122"/>
              </a:rPr>
              <a:t>16</a:t>
            </a:r>
            <a:r>
              <a:rPr lang="en-US" altLang="zh-CN" dirty="0">
                <a:solidFill>
                  <a:srgbClr val="FFC000"/>
                </a:solidFill>
                <a:latin typeface="微软雅黑" panose="020B0503020204020204" pitchFamily="34" charset="-122"/>
                <a:ea typeface="微软雅黑" panose="020B0503020204020204" pitchFamily="34" charset="-122"/>
              </a:rPr>
              <a:t> </a:t>
            </a:r>
            <a:endParaRPr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22" name="矩形 21"/>
          <p:cNvSpPr/>
          <p:nvPr/>
        </p:nvSpPr>
        <p:spPr>
          <a:xfrm>
            <a:off x="5528902" y="4227858"/>
            <a:ext cx="1880643"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9+</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23" name="矩形 22"/>
          <p:cNvSpPr/>
          <p:nvPr/>
        </p:nvSpPr>
        <p:spPr>
          <a:xfrm>
            <a:off x="7301924"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24" name="矩形 23"/>
          <p:cNvSpPr/>
          <p:nvPr/>
        </p:nvSpPr>
        <p:spPr>
          <a:xfrm>
            <a:off x="7301924"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50"/>
                                        <p:tgtEl>
                                          <p:spTgt spid="18"/>
                                        </p:tgtEl>
                                      </p:cBhvr>
                                    </p:animEffect>
                                  </p:childTnLst>
                                </p:cTn>
                              </p:par>
                            </p:childTnLst>
                          </p:cTn>
                        </p:par>
                        <p:par>
                          <p:cTn id="65" fill="hold">
                            <p:stCondLst>
                              <p:cond delay="750"/>
                            </p:stCondLst>
                            <p:childTnLst>
                              <p:par>
                                <p:cTn id="66" presetID="10" presetClass="entr" presetSubtype="0" fill="hold" grpId="0"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250"/>
                                        <p:tgtEl>
                                          <p:spTgt spid="21">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childTnLst>
                                </p:cTn>
                              </p:par>
                            </p:childTnLst>
                          </p:cTn>
                        </p:par>
                        <p:par>
                          <p:cTn id="72" fill="hold">
                            <p:stCondLst>
                              <p:cond delay="1000"/>
                            </p:stCondLst>
                            <p:childTnLst>
                              <p:par>
                                <p:cTn id="73" presetID="26" presetClass="emph" presetSubtype="0" fill="hold" nodeType="afterEffect">
                                  <p:stCondLst>
                                    <p:cond delay="0"/>
                                  </p:stCondLst>
                                  <p:childTnLst>
                                    <p:animEffect transition="out" filter="fade">
                                      <p:cBhvr>
                                        <p:cTn id="74" dur="250" tmFilter="0, 0; .2, .5; .8, .5; 1, 0"/>
                                        <p:tgtEl>
                                          <p:spTgt spid="21">
                                            <p:txEl>
                                              <p:pRg st="0" end="0"/>
                                            </p:txEl>
                                          </p:spTgt>
                                        </p:tgtEl>
                                      </p:cBhvr>
                                    </p:animEffect>
                                    <p:animScale>
                                      <p:cBhvr>
                                        <p:cTn id="75" dur="125" autoRev="1" fill="hold"/>
                                        <p:tgtEl>
                                          <p:spTgt spid="21">
                                            <p:txEl>
                                              <p:pRg st="0" end="0"/>
                                            </p:txEl>
                                          </p:spTgt>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25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250"/>
                                        <p:tgtEl>
                                          <p:spTgt spid="24"/>
                                        </p:tgtEl>
                                      </p:cBhvr>
                                    </p:animEffect>
                                  </p:childTnLst>
                                </p:cTn>
                              </p:par>
                            </p:childTnLst>
                          </p:cTn>
                        </p:par>
                        <p:par>
                          <p:cTn id="84" fill="hold">
                            <p:stCondLst>
                              <p:cond delay="250"/>
                            </p:stCondLst>
                            <p:childTnLst>
                              <p:par>
                                <p:cTn id="85" presetID="26" presetClass="emph" presetSubtype="0" fill="hold" grpId="0" nodeType="afterEffect">
                                  <p:stCondLst>
                                    <p:cond delay="0"/>
                                  </p:stCondLst>
                                  <p:childTnLst>
                                    <p:animEffect transition="out" filter="fade">
                                      <p:cBhvr>
                                        <p:cTn id="86" dur="250" tmFilter="0, 0; .2, .5; .8, .5; 1, 0"/>
                                        <p:tgtEl>
                                          <p:spTgt spid="22"/>
                                        </p:tgtEl>
                                      </p:cBhvr>
                                    </p:animEffect>
                                    <p:animScale>
                                      <p:cBhvr>
                                        <p:cTn id="87" dur="125"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7" grpId="0" animBg="1"/>
      <p:bldP spid="21" grpId="0" build="allAtOnce"/>
      <p:bldP spid="22" grpId="0"/>
      <p:bldP spid="22" grpId="1"/>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
        <p:nvSpPr>
          <p:cNvPr id="9" name="矩形 8"/>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a:off x="4776526" y="1749142"/>
            <a:ext cx="102280" cy="3884294"/>
            <a:chOff x="3542030" y="2365829"/>
            <a:chExt cx="102280" cy="2716892"/>
          </a:xfrm>
        </p:grpSpPr>
        <p:sp>
          <p:nvSpPr>
            <p:cNvPr id="12" name="矩形 11"/>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直角三角形 12"/>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5364264" y="1782483"/>
            <a:ext cx="2810385" cy="1323439"/>
          </a:xfrm>
          <a:prstGeom prst="rect">
            <a:avLst/>
          </a:prstGeom>
          <a:noFill/>
        </p:spPr>
        <p:txBody>
          <a:bodyPr wrap="none" rtlCol="0">
            <a:spAutoFit/>
          </a:bodyPr>
          <a:lstStyle/>
          <a:p>
            <a:r>
              <a:rPr lang="en-US" altLang="zh-CN" sz="8000" dirty="0">
                <a:solidFill>
                  <a:srgbClr val="FFC000"/>
                </a:solidFill>
                <a:latin typeface="微软雅黑" panose="020B0503020204020204" pitchFamily="34" charset="-122"/>
                <a:ea typeface="微软雅黑" panose="020B0503020204020204" pitchFamily="34" charset="-122"/>
              </a:rPr>
              <a:t>6~26</a:t>
            </a:r>
            <a:r>
              <a:rPr lang="en-US" altLang="zh-CN" sz="1400" dirty="0">
                <a:solidFill>
                  <a:srgbClr val="FFC000"/>
                </a:solidFill>
                <a:latin typeface="微软雅黑" panose="020B0503020204020204" pitchFamily="34" charset="-122"/>
                <a:ea typeface="微软雅黑" panose="020B0503020204020204" pitchFamily="34" charset="-122"/>
              </a:rPr>
              <a:t> </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15" name="矩形 14"/>
          <p:cNvSpPr/>
          <p:nvPr/>
        </p:nvSpPr>
        <p:spPr>
          <a:xfrm>
            <a:off x="5528902" y="4227858"/>
            <a:ext cx="2601994"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10+</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16" name="矩形 15"/>
          <p:cNvSpPr/>
          <p:nvPr/>
        </p:nvSpPr>
        <p:spPr>
          <a:xfrm>
            <a:off x="8061278"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17" name="矩形 16"/>
          <p:cNvSpPr/>
          <p:nvPr/>
        </p:nvSpPr>
        <p:spPr>
          <a:xfrm>
            <a:off x="7946660"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3236669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50"/>
                                        <p:tgtEl>
                                          <p:spTgt spid="1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250"/>
                                        <p:tgtEl>
                                          <p:spTgt spid="16"/>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250" tmFilter="0, 0; .2, .5; .8, .5; 1, 0"/>
                                        <p:tgtEl>
                                          <p:spTgt spid="14">
                                            <p:txEl>
                                              <p:pRg st="0" end="0"/>
                                            </p:txEl>
                                          </p:spTgt>
                                        </p:tgtEl>
                                      </p:cBhvr>
                                    </p:animEffect>
                                    <p:animScale>
                                      <p:cBhvr>
                                        <p:cTn id="22" dur="125" autoRev="1" fill="hold"/>
                                        <p:tgtEl>
                                          <p:spTgt spid="14">
                                            <p:txEl>
                                              <p:pRg st="0" end="0"/>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par>
                          <p:cTn id="31" fill="hold">
                            <p:stCondLst>
                              <p:cond delay="250"/>
                            </p:stCondLst>
                            <p:childTnLst>
                              <p:par>
                                <p:cTn id="32" presetID="26" presetClass="emph" presetSubtype="0" fill="hold" grpId="0" nodeType="afterEffect">
                                  <p:stCondLst>
                                    <p:cond delay="0"/>
                                  </p:stCondLst>
                                  <p:childTnLst>
                                    <p:animEffect transition="out" filter="fade">
                                      <p:cBhvr>
                                        <p:cTn id="33" dur="250" tmFilter="0, 0; .2, .5; .8, .5; 1, 0"/>
                                        <p:tgtEl>
                                          <p:spTgt spid="15"/>
                                        </p:tgtEl>
                                      </p:cBhvr>
                                    </p:animEffect>
                                    <p:animScale>
                                      <p:cBhvr>
                                        <p:cTn id="34" dur="125"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build="allAtOnce"/>
      <p:bldP spid="15" grpId="0"/>
      <p:bldP spid="15" grpId="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1" y="683580"/>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799793" y="339930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2488</TotalTime>
  <Words>2662</Words>
  <Application>Microsoft Office PowerPoint</Application>
  <PresentationFormat>宽屏</PresentationFormat>
  <Paragraphs>555</Paragraphs>
  <Slides>29</Slides>
  <Notes>29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9"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418</cp:revision>
  <dcterms:created xsi:type="dcterms:W3CDTF">2017-06-01T08:22:32Z</dcterms:created>
  <dcterms:modified xsi:type="dcterms:W3CDTF">2017-06-07T01:03:34Z</dcterms:modified>
</cp:coreProperties>
</file>